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266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60C112B-E077-4C70-860C-06A0E470693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2666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791E32-0E8E-4E68-8FB7-439A7C15243E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0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0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Answer general information questions about business  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/>
              <a:t> Business must use Cash method of accounting to be In Scope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/>
              <a:t> Choose box for Not Applicable for “Method Used to Value Closing  Inventory” question, since businesses</a:t>
            </a:r>
            <a:r>
              <a:rPr lang="en-US" baseline="0" dirty="0"/>
              <a:t> that have inventory are Out of Scope</a:t>
            </a:r>
            <a:endParaRPr lang="en-US" dirty="0"/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/>
              <a:t> Check box for “material participation” question to be In Scope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/>
              <a:t> If you started business in 2015, check box for</a:t>
            </a:r>
            <a:r>
              <a:rPr lang="en-US" baseline="0" dirty="0"/>
              <a:t> “This is the first Schedule C filed by your business”</a:t>
            </a:r>
            <a:endParaRPr lang="en-US" dirty="0"/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/>
              <a:t> If you made payments that would require use of Form 1099, the return is Out of Scope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43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5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8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0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4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will calculate Net Profit on Part II Line 31 &amp; transfer to 1040 Page 1 Line 12 Business Income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will calculate Self-Employment Tax (Medicare &amp; Social Security) on Schedule SE &amp; transfer result to 1040 Line 57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TS will populate adjustment to income for ½ of Self-Employment Tax on 1040 Line 27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471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F0D1BE9-DCA7-4D23-B787-A8B19C068EB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71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32DB87-6B47-4FFE-8E80-B31128878487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TaxSlayer</a:t>
            </a:r>
            <a:r>
              <a:rPr lang="en-US" altLang="en-US" dirty="0">
                <a:cs typeface="Arial" panose="020B0604020202020204" pitchFamily="34" charset="0"/>
              </a:rPr>
              <a:t> transfers the net profit from Schedule C to 1040 Line 12</a:t>
            </a:r>
          </a:p>
        </p:txBody>
      </p:sp>
      <p:sp>
        <p:nvSpPr>
          <p:cNvPr id="3491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17EAAB-4327-4BD4-800E-211C4005E96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91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A42B6-719C-4379-BFD0-EB79A0387CE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5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837C61-B0AF-41CF-BC61-AC02CFC8F18E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690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EBD7F8-CD9D-4DF2-AF60-9F156E0D7F70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36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9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When a 1099-MISC is received</a:t>
            </a:r>
            <a:r>
              <a:rPr lang="en-US" altLang="en-US" baseline="0" dirty="0">
                <a:cs typeface="Arial" panose="020B0604020202020204" pitchFamily="34" charset="0"/>
              </a:rPr>
              <a:t> with box 7 filled in</a:t>
            </a:r>
            <a:r>
              <a:rPr lang="en-US" altLang="en-US" dirty="0">
                <a:cs typeface="Arial" panose="020B0604020202020204" pitchFamily="34" charset="0"/>
              </a:rPr>
              <a:t> (rather than a W-2), it indicates non-employee and must pay self-employment tax if income exceeds $400</a:t>
            </a:r>
          </a:p>
          <a:p>
            <a:pPr eaLnBrk="1" hangingPunct="1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0" lvl="1" eaLnBrk="1" hangingPunct="1">
              <a:buFontTx/>
              <a:buChar char="•"/>
            </a:pPr>
            <a:r>
              <a:rPr lang="en-US" altLang="en-US" baseline="0" dirty="0"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cs typeface="Arial" panose="020B0604020202020204" pitchFamily="34" charset="0"/>
              </a:rPr>
              <a:t>TaxSlayer</a:t>
            </a:r>
            <a:r>
              <a:rPr lang="en-US" altLang="en-US" baseline="0" dirty="0">
                <a:cs typeface="Arial" panose="020B0604020202020204" pitchFamily="34" charset="0"/>
              </a:rPr>
              <a:t> calculates the self-employment tax owed on 1040 Line 57 </a:t>
            </a:r>
          </a:p>
          <a:p>
            <a:pPr marL="0" lvl="1" eaLnBrk="1" hangingPunct="1">
              <a:buFontTx/>
              <a:buChar char="•"/>
            </a:pPr>
            <a:endParaRPr lang="en-US" altLang="en-US" baseline="0" dirty="0">
              <a:cs typeface="Arial" panose="020B0604020202020204" pitchFamily="34" charset="0"/>
            </a:endParaRPr>
          </a:p>
          <a:p>
            <a:pPr marL="0" lvl="1" eaLnBrk="1" hangingPunct="1">
              <a:buFontTx/>
              <a:buChar char="•"/>
            </a:pPr>
            <a:r>
              <a:rPr lang="en-US" altLang="en-US" baseline="0" dirty="0" err="1">
                <a:cs typeface="Arial" panose="020B0604020202020204" pitchFamily="34" charset="0"/>
              </a:rPr>
              <a:t>TaxSlayer</a:t>
            </a:r>
            <a:r>
              <a:rPr lang="en-US" altLang="en-US" baseline="0" dirty="0">
                <a:cs typeface="Arial" panose="020B0604020202020204" pitchFamily="34" charset="0"/>
              </a:rPr>
              <a:t> calculates the amount that taxpayer can claim as an adjustment to income on Line 27 (one-half the self-employment tax)</a:t>
            </a:r>
          </a:p>
        </p:txBody>
      </p:sp>
    </p:spTree>
    <p:extLst>
      <p:ext uri="{BB962C8B-B14F-4D97-AF65-F5344CB8AC3E}">
        <p14:creationId xmlns:p14="http://schemas.microsoft.com/office/powerpoint/2010/main" val="46941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491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17EAAB-4327-4BD4-800E-211C4005E96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91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A42B6-719C-4379-BFD0-EB79A0387CE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8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ADDA448-4DE4-4B05-BFA0-690EC66BE9C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2870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73689F-5097-426C-B08C-CA5E8CEE487B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28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lvl="1" eaLnBrk="1" hangingPunct="1"/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9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4918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517EAAB-4327-4BD4-800E-211C4005E969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919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A42B6-719C-4379-BFD0-EB79A0387CE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54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D55720D-C961-472A-9038-EB6EC4F5A70C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5123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166506-34D4-4166-B3F6-2BBA47D56003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1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8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307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A73AC92-46F9-4A48-BE7A-59769586362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07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C79A79-E62D-4EFA-B1AB-BD5B345C112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0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07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A73AC92-46F9-4A48-BE7A-59769586362D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07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C79A79-E62D-4EFA-B1AB-BD5B345C112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1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5BEECB4-72FF-4411-AB45-7D97EFF8A01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485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E07BDB-623B-4AE2-86C7-B2297C671F9D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34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 Emphasize that if taxpayer claims standard rate for mileage, TS will calculate the expense &amp; include with other business expenses.</a:t>
            </a:r>
            <a:r>
              <a:rPr lang="en-US" altLang="en-US" baseline="0" dirty="0">
                <a:cs typeface="Arial" panose="020B0604020202020204" pitchFamily="34" charset="0"/>
              </a:rPr>
              <a:t>  If taxpayer wishes to claim actual expenses, the return is out of scope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6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5BEECB4-72FF-4411-AB45-7D97EFF8A014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485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E07BDB-623B-4AE2-86C7-B2297C671F9D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34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1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3409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07F5106-0355-46EA-AAF9-ABF95B2B45FB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409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9A9EB-77F1-46D5-92FA-B6D35F23FE2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3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en-US" dirty="0"/>
              <a:t>  If the income on 1099-MISC is in Box 7 for Nonemployee Compensation, </a:t>
            </a:r>
            <a:r>
              <a:rPr lang="en-US" dirty="0" err="1"/>
              <a:t>TaxSlayer</a:t>
            </a:r>
            <a:r>
              <a:rPr lang="en-US" dirty="0"/>
              <a:t> will associate with Schedule C.  If</a:t>
            </a:r>
            <a:r>
              <a:rPr lang="en-US" baseline="0" dirty="0"/>
              <a:t> it </a:t>
            </a:r>
            <a:r>
              <a:rPr lang="en-US" dirty="0"/>
              <a:t>had been in another box</a:t>
            </a:r>
            <a:r>
              <a:rPr lang="en-US" baseline="0" dirty="0"/>
              <a:t>, </a:t>
            </a:r>
            <a:r>
              <a:rPr lang="en-US" baseline="0" dirty="0" err="1"/>
              <a:t>TaxSlayer</a:t>
            </a:r>
            <a:r>
              <a:rPr lang="en-US" baseline="0" dirty="0"/>
              <a:t> would ask if you want to associate with a different place</a:t>
            </a:r>
          </a:p>
          <a:p>
            <a:pPr marL="274320" indent="0">
              <a:buFont typeface="Arial" pitchFamily="34" charset="0"/>
              <a:buChar char="•"/>
              <a:defRPr/>
            </a:pPr>
            <a:r>
              <a:rPr lang="en-US" dirty="0"/>
              <a:t> E.g. - If</a:t>
            </a:r>
            <a:r>
              <a:rPr lang="en-US" baseline="0" dirty="0"/>
              <a:t> income in Box 3, </a:t>
            </a:r>
            <a:r>
              <a:rPr lang="en-US" baseline="0" dirty="0" err="1"/>
              <a:t>TaxSlayer</a:t>
            </a:r>
            <a:r>
              <a:rPr lang="en-US" baseline="0" dirty="0"/>
              <a:t> would associate with Line 21 Other Income</a:t>
            </a: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  <a:p>
            <a:pPr>
              <a:buFont typeface="Arial" pitchFamily="34" charset="0"/>
              <a:buNone/>
              <a:defRPr/>
            </a:pPr>
            <a:r>
              <a:rPr lang="en-US" dirty="0"/>
              <a:t>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389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60EEBA9-F0EF-4978-8D7E-E88F7002E3A1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89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216443-9F6E-45C8-976B-7569E6E2677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8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en-US" dirty="0"/>
              <a:t>  The sections we are most likely to use: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Basic Information About Your Business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Questions About the Operation of Your Business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Income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General Expenses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Car and Truck Expenses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r>
              <a:rPr lang="en-US" dirty="0"/>
              <a:t> Other Expenses </a:t>
            </a:r>
          </a:p>
          <a:p>
            <a:pPr marL="182880" lvl="0" indent="0">
              <a:buFont typeface="Arial" pitchFamily="34" charset="0"/>
              <a:buChar char="•"/>
              <a:defRPr/>
            </a:pPr>
            <a:endParaRPr lang="en-US" dirty="0"/>
          </a:p>
          <a:p>
            <a:pPr marL="0" lvl="0" indent="0"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baseline="0" dirty="0"/>
              <a:t> If</a:t>
            </a:r>
            <a:r>
              <a:rPr lang="en-US" dirty="0"/>
              <a:t> client’s situation requires Cost of Goods</a:t>
            </a:r>
            <a:r>
              <a:rPr lang="en-US" baseline="0" dirty="0"/>
              <a:t> Sold, Depreciation, or Expenses for Business Use of Your Home section, the return would be Out of Scope</a:t>
            </a:r>
            <a:endParaRPr lang="en-US" dirty="0"/>
          </a:p>
          <a:p>
            <a:pPr marL="182880" lvl="0" indent="0">
              <a:buFont typeface="Arial" pitchFamily="34" charset="0"/>
              <a:buChar char="•"/>
              <a:defRPr/>
            </a:pPr>
            <a:endParaRPr lang="en-US" dirty="0"/>
          </a:p>
          <a:p>
            <a:pPr marL="0" lvl="0" indent="0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3389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60EEBA9-F0EF-4978-8D7E-E88F7002E3A1}" type="datetime1">
              <a:rPr lang="en-US" smtClean="0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33895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216443-9F6E-45C8-976B-7569E6E2677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6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2014-09-17</a:t>
            </a:r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My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Business Income</a:t>
            </a:r>
            <a:br>
              <a:rPr lang="en-US" altLang="en-US" dirty="0"/>
            </a:br>
            <a:r>
              <a:rPr lang="en-US" altLang="en-US" dirty="0"/>
              <a:t>Schedule C</a:t>
            </a:r>
          </a:p>
        </p:txBody>
      </p:sp>
      <p:sp>
        <p:nvSpPr>
          <p:cNvPr id="3256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Pub 4012, Tab D</a:t>
            </a:r>
          </a:p>
          <a:p>
            <a:r>
              <a:rPr lang="en-US" altLang="en-US"/>
              <a:t>(Federal 1040-Line </a:t>
            </a:r>
            <a:r>
              <a:rPr lang="en-US" altLang="en-US" dirty="0"/>
              <a:t>12)</a:t>
            </a:r>
          </a:p>
          <a:p>
            <a:r>
              <a:rPr lang="en-US" altLang="en-US" dirty="0"/>
              <a:t>(NJ 1040-Line 17)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905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6742" t="14286" r="14845"/>
          <a:stretch>
            <a:fillRect/>
          </a:stretch>
        </p:blipFill>
        <p:spPr bwMode="auto">
          <a:xfrm>
            <a:off x="605642" y="1543793"/>
            <a:ext cx="6935190" cy="37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TS – Basic Information About Your Business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Profit or Loss From A Business (Schedule C) \ Basic Information about Business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0" y="5013325"/>
            <a:ext cx="7556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24776" y="377939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6900" y="4965700"/>
            <a:ext cx="46987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TS populates Business Code you chose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348082" y="5390242"/>
            <a:ext cx="6143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335382" y="6037942"/>
            <a:ext cx="11731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4622800" y="5969000"/>
            <a:ext cx="43561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TS populates Description based on business code you chose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546" y="5472752"/>
            <a:ext cx="272382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Click here for a list of</a:t>
            </a:r>
          </a:p>
          <a:p>
            <a:r>
              <a:rPr lang="en-US" b="1" dirty="0"/>
              <a:t>Business Codes.  Click</a:t>
            </a:r>
          </a:p>
          <a:p>
            <a:r>
              <a:rPr lang="en-US" b="1" dirty="0"/>
              <a:t>on appropriate code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3028208" y="5723906"/>
            <a:ext cx="356260" cy="7125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84143" y="2320119"/>
            <a:ext cx="4993675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Leave blank if business has no EIN or name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004456" y="2719449"/>
            <a:ext cx="339245" cy="17387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2980706" y="2695699"/>
            <a:ext cx="349348" cy="62070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09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2700" dirty="0"/>
              <a:t>TS – Questions About The Operation of Your Business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 \ Schedule C \ Questions about Operation of Business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3348082" y="5390242"/>
            <a:ext cx="6143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335382" y="6037942"/>
            <a:ext cx="11731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 l="26745" t="14063" r="10102" b="5729"/>
          <a:stretch>
            <a:fillRect/>
          </a:stretch>
        </p:blipFill>
        <p:spPr bwMode="auto">
          <a:xfrm>
            <a:off x="635000" y="1543792"/>
            <a:ext cx="8216900" cy="498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3576683" y="2101932"/>
            <a:ext cx="472803" cy="29111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4457700" y="1943100"/>
            <a:ext cx="245451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 scope only if cash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4900" y="3479800"/>
            <a:ext cx="33137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 scope only if no inventory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3551283" y="3503220"/>
            <a:ext cx="498203" cy="31222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559300" y="4533900"/>
            <a:ext cx="437812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In scope only if materially participated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541383" y="4298042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TextBox 16"/>
          <p:cNvSpPr txBox="1"/>
          <p:nvPr/>
        </p:nvSpPr>
        <p:spPr>
          <a:xfrm>
            <a:off x="6553200" y="5867400"/>
            <a:ext cx="16209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Out of Scope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533400" y="56388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33400" y="62484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TextBox 22"/>
          <p:cNvSpPr txBox="1"/>
          <p:nvPr/>
        </p:nvSpPr>
        <p:spPr>
          <a:xfrm>
            <a:off x="1143000" y="5105400"/>
            <a:ext cx="305724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Started business this year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33400" y="48006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7403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1562100"/>
            <a:ext cx="7899400" cy="46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Business Income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 \ Schedule C \ Income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142082" y="2748642"/>
            <a:ext cx="8175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4457700" y="1943100"/>
            <a:ext cx="42370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TS transfers from 1099-MISC screen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37789" y="3274506"/>
            <a:ext cx="344196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Enter if there is income other</a:t>
            </a:r>
          </a:p>
          <a:p>
            <a:r>
              <a:rPr lang="en-US" b="1" dirty="0"/>
              <a:t> than on 1099-MISC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294482" y="3307442"/>
            <a:ext cx="6016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559300" y="4533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6007100" y="2336800"/>
            <a:ext cx="457200" cy="419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497830" y="3531870"/>
            <a:ext cx="801370" cy="2413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53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General Expenses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 \ Schedule C \ General Expenses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142082" y="2748642"/>
            <a:ext cx="8175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4457700" y="1943100"/>
            <a:ext cx="333937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TS transfers from 1099-MISC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6300" y="3365500"/>
            <a:ext cx="396775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If income other than on 1099-MISC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294482" y="3307442"/>
            <a:ext cx="6016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559300" y="4533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6007100" y="2336800"/>
            <a:ext cx="457200" cy="4191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6121400" y="3556000"/>
            <a:ext cx="177800" cy="2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74800"/>
            <a:ext cx="79502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19400" y="2514600"/>
            <a:ext cx="416011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Enter expenses on appropriate lines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424783" y="3205842"/>
            <a:ext cx="533400" cy="3247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429001" y="4869542"/>
            <a:ext cx="508000" cy="3755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790858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49400"/>
            <a:ext cx="80010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Car and Truck Expenses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 \ Schedule C \ Car and Truck Expenses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8001001" y="4374242"/>
            <a:ext cx="5969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TextBox 23"/>
          <p:cNvSpPr txBox="1"/>
          <p:nvPr/>
        </p:nvSpPr>
        <p:spPr>
          <a:xfrm>
            <a:off x="2425700" y="3848100"/>
            <a:ext cx="3211135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Enter business, commuting</a:t>
            </a:r>
          </a:p>
          <a:p>
            <a:r>
              <a:rPr lang="en-US" b="1" dirty="0"/>
              <a:t> and other mileage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1200" y="5727700"/>
            <a:ext cx="522450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Check boxes as appropriate; IRS may require </a:t>
            </a:r>
          </a:p>
          <a:p>
            <a:r>
              <a:rPr lang="en-US" b="1" dirty="0"/>
              <a:t>written evidence to support expenses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7932782" y="3650342"/>
            <a:ext cx="60161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559300" y="4533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2578100"/>
            <a:ext cx="458330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Date car placed in service for business</a:t>
            </a: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7988301" y="4044042"/>
            <a:ext cx="596900" cy="32475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9262145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7848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 – Other Expenses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 \ Schedule C \ Other Expenses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6324600" y="41148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2590800" y="4191000"/>
            <a:ext cx="309571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Amount of other expenses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324600" y="3352800"/>
            <a:ext cx="754017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4559300" y="45339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3352800"/>
            <a:ext cx="349326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Description of other expenses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715001" y="3581401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715001" y="4343401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717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8200" y="6019800"/>
            <a:ext cx="474360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rial" charset="0"/>
              </a:rPr>
              <a:t>NOTE:  Out of Scope if net loss</a:t>
            </a:r>
          </a:p>
        </p:txBody>
      </p:sp>
      <p:sp>
        <p:nvSpPr>
          <p:cNvPr id="346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TS - Schedule C Page 1 - Net Profit</a:t>
            </a:r>
            <a:endParaRPr lang="en-US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4419600"/>
            <a:ext cx="3962400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Arial" charset="0"/>
              </a:rPr>
              <a:t>TS will calculate Net Profit &amp; transfer to 1040 Line 12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6934200" y="5181600"/>
            <a:ext cx="9906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1625600"/>
            <a:ext cx="75565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 flipH="1" flipV="1">
            <a:off x="7543800" y="5207000"/>
            <a:ext cx="6731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0810" y="4607626"/>
            <a:ext cx="12105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Net profit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7333012" y="4999510"/>
            <a:ext cx="279071" cy="273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95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562100"/>
            <a:ext cx="690245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altLang="en-US" sz="3600" dirty="0"/>
              <a:t>TS - 1040 Line 12 – Business Income</a:t>
            </a:r>
            <a:endParaRPr lang="en-US" altLang="en-US" sz="2800" dirty="0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6819900" y="26162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1600" y="2565400"/>
            <a:ext cx="22098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TS transfers from Schedule C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134100" y="2844800"/>
            <a:ext cx="711200" cy="2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754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1143000"/>
          </a:xfrm>
        </p:spPr>
        <p:txBody>
          <a:bodyPr/>
          <a:lstStyle/>
          <a:p>
            <a:r>
              <a:rPr lang="en-US" altLang="en-US"/>
              <a:t>Self-Employment Taxes</a:t>
            </a:r>
            <a:endParaRPr lang="en-US" altLang="en-US" sz="280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 If you have Self-Employment income on Schedule C, you must pay Social Security and Medicare taxes on that income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Must have net income from self-employment over $400 to owe self-employment taxes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In 2015, Social Security &amp; Medicare tax rate on self-employment income is 15.3% (12.4 + 2.9)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Same as amount on employees’ wages, which is paid ½ by employer and ½ by employee</a:t>
            </a:r>
            <a:r>
              <a:rPr lang="en-US" alt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 Entry on line 1 of Schedule C will cause TS to: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Calculate Self-Employment Tax (Medicare &amp; Social Security) on Schedule SE &amp; transfer result to 1040 Line 57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Record Adjustment to Income for ½ of Self-Employment Tax on 1040 Line 27 (similar to employer amount)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TS computes all automatically</a:t>
            </a: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94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 altLang="en-US" sz="3600" dirty="0"/>
              <a:t>TS - 1040 Line 57 – Self-Employment Tax</a:t>
            </a:r>
            <a:endParaRPr lang="en-US" altLang="en-US" sz="2800" dirty="0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7493000" y="17399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2286000"/>
            <a:ext cx="22098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TS calculates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6934200" y="2514600"/>
            <a:ext cx="1143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" y="1574800"/>
            <a:ext cx="73453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 flipH="1" flipV="1">
            <a:off x="7442200" y="1714500"/>
            <a:ext cx="673100" cy="571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8300" y="1828800"/>
            <a:ext cx="156966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TS calculates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7035800" y="1981200"/>
            <a:ext cx="419100" cy="88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35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Business Income </a:t>
            </a:r>
            <a:br>
              <a:rPr lang="en-US" altLang="en-US"/>
            </a:br>
            <a:r>
              <a:rPr lang="en-US" altLang="en-US"/>
              <a:t>Self Employed - Schedule C</a:t>
            </a:r>
          </a:p>
        </p:txBody>
      </p:sp>
      <p:sp>
        <p:nvSpPr>
          <p:cNvPr id="327684" name="Rectangle 4"/>
          <p:cNvSpPr>
            <a:spLocks noGrp="1" noChangeArrowheads="1"/>
          </p:cNvSpPr>
          <p:nvPr/>
        </p:nvSpPr>
        <p:spPr bwMode="auto">
          <a:xfrm>
            <a:off x="609600" y="1600200"/>
            <a:ext cx="815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742950" indent="-3429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In business for self as a sole proprietor or independent contractor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Trade or business carried on with expectation of making a profit</a:t>
            </a:r>
          </a:p>
          <a:p>
            <a:pPr lvl="2" eaLnBrk="1" hangingPunct="1">
              <a:buSzPct val="90000"/>
            </a:pPr>
            <a:r>
              <a:rPr lang="en-US" altLang="en-US" dirty="0">
                <a:cs typeface="Arial" panose="020B0604020202020204" pitchFamily="34" charset="0"/>
              </a:rPr>
              <a:t>Must report sales, expenses &amp; net profit on Schedule C</a:t>
            </a:r>
          </a:p>
          <a:p>
            <a:pPr lvl="2" eaLnBrk="1" hangingPunct="1">
              <a:buSzPct val="90000"/>
            </a:pPr>
            <a:r>
              <a:rPr lang="en-US" altLang="en-US" dirty="0">
                <a:cs typeface="Arial" panose="020B0604020202020204" pitchFamily="34" charset="0"/>
              </a:rPr>
              <a:t>Loss – Out of Scope  </a:t>
            </a:r>
            <a:endParaRPr lang="en-US" altLang="en-US" b="1" dirty="0">
              <a:solidFill>
                <a:srgbClr val="FF33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A self-employed person performs a service &amp; controls at least one of the following: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	Who, What, Where, When &amp; How</a:t>
            </a:r>
          </a:p>
        </p:txBody>
      </p:sp>
      <p:pic>
        <p:nvPicPr>
          <p:cNvPr id="5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40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51000"/>
            <a:ext cx="73279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TS - 1040 Line 27 – Deductible Part of Self-Employment Tax</a:t>
            </a:r>
            <a:endParaRPr lang="en-US" altLang="en-US" sz="2800" dirty="0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7391400" y="2882900"/>
            <a:ext cx="6858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6000" y="3314700"/>
            <a:ext cx="18288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  <a:cs typeface="Arial" charset="0"/>
              </a:rPr>
              <a:t>TS calculates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6654800" y="3251200"/>
            <a:ext cx="711200" cy="190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42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Schedule C - TS Tips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 If business does not have a separate name, leave blank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 If business does not have an Employer ID Number (EIN), leave space blank; </a:t>
            </a:r>
            <a:r>
              <a:rPr lang="en-US" altLang="en-US" sz="2600" u="sng" dirty="0"/>
              <a:t>do not enter SS #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 If taxpayer has a 1099-MISC  with Box 7 income for nonemployee compensation, enter income on 1099-MISC screen first.  Then associate 1099-MISC with Schedule C to enter rest of business information 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 If taxpayer has no 1099-MISC for nonemployee compensation, enter business income directly on Gross Receipts or Sales line of Schedule C Income screen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 Car and truck expenses are entered on a separate screen in TaxSlayer; not included on General Expenses screen</a:t>
            </a:r>
            <a:endParaRPr lang="en-US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747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Bus 1 &amp; NJ Bus 2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 When Schedule C is completed, NJ BUS 1 &amp; 2 will be automatically created in the NJ section</a:t>
            </a:r>
          </a:p>
          <a:p>
            <a:pPr lvl="1"/>
            <a:r>
              <a:rPr lang="en-US" dirty="0"/>
              <a:t> If within scope for </a:t>
            </a:r>
            <a:r>
              <a:rPr lang="en-US" dirty="0" err="1"/>
              <a:t>Sch</a:t>
            </a:r>
            <a:r>
              <a:rPr lang="en-US" dirty="0"/>
              <a:t> C, no action is required on the NJ forms </a:t>
            </a:r>
          </a:p>
        </p:txBody>
      </p:sp>
      <p:pic>
        <p:nvPicPr>
          <p:cNvPr id="7" name="Picture 2" descr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62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Definitions Related to Schedule C</a:t>
            </a: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u="sng" dirty="0"/>
              <a:t>Business:</a:t>
            </a:r>
            <a:r>
              <a:rPr lang="en-US" dirty="0"/>
              <a:t>  Continuous &amp; regular activity with income as primary purpose</a:t>
            </a:r>
          </a:p>
          <a:p>
            <a:pPr eaLnBrk="1" hangingPunct="1">
              <a:defRPr/>
            </a:pPr>
            <a:r>
              <a:rPr lang="en-US" u="sng" dirty="0"/>
              <a:t>Employee:</a:t>
            </a:r>
            <a:r>
              <a:rPr lang="en-US" dirty="0"/>
              <a:t>  Employer controls when, where, &amp; how the employee works</a:t>
            </a:r>
          </a:p>
          <a:p>
            <a:pPr eaLnBrk="1" hangingPunct="1">
              <a:defRPr/>
            </a:pPr>
            <a:r>
              <a:rPr lang="en-US" u="sng" dirty="0"/>
              <a:t>Independent Contractor:</a:t>
            </a:r>
            <a:r>
              <a:rPr lang="en-US" dirty="0"/>
              <a:t>  Performs services for others</a:t>
            </a:r>
          </a:p>
          <a:p>
            <a:pPr lvl="1" eaLnBrk="1" hangingPunct="1">
              <a:defRPr/>
            </a:pPr>
            <a:r>
              <a:rPr lang="en-US" dirty="0"/>
              <a:t>Self-employed for tax purposes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Note: </a:t>
            </a:r>
            <a:r>
              <a:rPr lang="en-US" dirty="0"/>
              <a:t>Household employees (baby sitters, cleaning help, home health aides, etc) income is taxable to employee – </a:t>
            </a:r>
            <a:r>
              <a:rPr lang="en-US" dirty="0">
                <a:solidFill>
                  <a:srgbClr val="FF0000"/>
                </a:solidFill>
              </a:rPr>
              <a:t>Out Of Scope</a:t>
            </a:r>
            <a:r>
              <a:rPr lang="en-US" dirty="0"/>
              <a:t> for Payer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29732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08" y="5723906"/>
            <a:ext cx="315686" cy="31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3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Requirements for Business Income to be In Scope</a:t>
            </a: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/>
              <a:t>Business expenses of $25,000 or less</a:t>
            </a:r>
          </a:p>
          <a:p>
            <a:pPr eaLnBrk="1" hangingPunct="1">
              <a:defRPr/>
            </a:pPr>
            <a:r>
              <a:rPr lang="en-US" dirty="0"/>
              <a:t>Cash method of accounting (not accrual)</a:t>
            </a:r>
          </a:p>
          <a:p>
            <a:pPr eaLnBrk="1" hangingPunct="1">
              <a:defRPr/>
            </a:pPr>
            <a:r>
              <a:rPr lang="en-US" dirty="0"/>
              <a:t>No inventory</a:t>
            </a:r>
          </a:p>
          <a:p>
            <a:pPr eaLnBrk="1" hangingPunct="1">
              <a:defRPr/>
            </a:pPr>
            <a:r>
              <a:rPr lang="en-US" dirty="0"/>
              <a:t>No net loss from business</a:t>
            </a:r>
          </a:p>
          <a:p>
            <a:pPr eaLnBrk="1" hangingPunct="1">
              <a:defRPr/>
            </a:pPr>
            <a:r>
              <a:rPr lang="en-US" dirty="0"/>
              <a:t>Only one sole proprietor business</a:t>
            </a:r>
          </a:p>
          <a:p>
            <a:pPr eaLnBrk="1" hangingPunct="1">
              <a:defRPr/>
            </a:pPr>
            <a:r>
              <a:rPr lang="en-US" dirty="0"/>
              <a:t>No employees</a:t>
            </a:r>
          </a:p>
          <a:p>
            <a:pPr eaLnBrk="1" hangingPunct="1">
              <a:defRPr/>
            </a:pPr>
            <a:r>
              <a:rPr lang="en-US" dirty="0"/>
              <a:t>No Depreciation/Amortization</a:t>
            </a:r>
          </a:p>
          <a:p>
            <a:pPr eaLnBrk="1" hangingPunct="1">
              <a:defRPr/>
            </a:pPr>
            <a:r>
              <a:rPr lang="en-US" dirty="0"/>
              <a:t>No deduction for business use of home (Home Office). This includes the “simplified option for home office deduction”</a:t>
            </a:r>
          </a:p>
          <a:p>
            <a:pPr eaLnBrk="1" hangingPunct="1">
              <a:defRPr/>
            </a:pPr>
            <a:r>
              <a:rPr lang="en-US" dirty="0"/>
              <a:t>No prior year disallowed passive activity loss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5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Allowable Business Expenses</a:t>
            </a:r>
            <a:endParaRPr lang="en-US" altLang="en-US" sz="240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447800"/>
            <a:ext cx="4038600" cy="5105400"/>
          </a:xfrm>
        </p:spPr>
        <p:txBody>
          <a:bodyPr/>
          <a:lstStyle/>
          <a:p>
            <a:r>
              <a:rPr lang="en-US" altLang="en-US" sz="2600" dirty="0"/>
              <a:t>Advertising</a:t>
            </a:r>
          </a:p>
          <a:p>
            <a:r>
              <a:rPr lang="en-US" altLang="en-US" sz="2600" dirty="0"/>
              <a:t>Vehicle expenses</a:t>
            </a:r>
          </a:p>
          <a:p>
            <a:pPr lvl="1"/>
            <a:r>
              <a:rPr lang="en-US" altLang="en-US" sz="2600" dirty="0"/>
              <a:t> Standard mileage only</a:t>
            </a:r>
          </a:p>
          <a:p>
            <a:r>
              <a:rPr lang="en-US" altLang="en-US" sz="2600" dirty="0"/>
              <a:t>Commissions</a:t>
            </a:r>
          </a:p>
          <a:p>
            <a:r>
              <a:rPr lang="en-US" altLang="en-US" sz="2600" dirty="0"/>
              <a:t>Insurance</a:t>
            </a:r>
          </a:p>
          <a:p>
            <a:r>
              <a:rPr lang="en-US" altLang="en-US" sz="2600" dirty="0"/>
              <a:t>Interest</a:t>
            </a:r>
          </a:p>
          <a:p>
            <a:r>
              <a:rPr lang="en-US" altLang="en-US" sz="2600" dirty="0"/>
              <a:t>Office &amp; rent expense</a:t>
            </a:r>
          </a:p>
          <a:p>
            <a:r>
              <a:rPr lang="en-US" altLang="en-US" sz="2600" dirty="0"/>
              <a:t>Repairs &amp; maintenance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3338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/>
          </a:bodyPr>
          <a:lstStyle/>
          <a:p>
            <a:r>
              <a:rPr lang="en-US" altLang="en-US" sz="2600" dirty="0"/>
              <a:t>Supplies</a:t>
            </a:r>
          </a:p>
          <a:p>
            <a:r>
              <a:rPr lang="en-US" altLang="en-US" sz="2600" dirty="0"/>
              <a:t>Taxes</a:t>
            </a:r>
          </a:p>
          <a:p>
            <a:r>
              <a:rPr lang="en-US" altLang="en-US" sz="2600" dirty="0"/>
              <a:t>Travel</a:t>
            </a:r>
          </a:p>
          <a:p>
            <a:r>
              <a:rPr lang="en-US" altLang="en-US" sz="2600" dirty="0"/>
              <a:t>Utilities</a:t>
            </a:r>
          </a:p>
          <a:p>
            <a:r>
              <a:rPr lang="en-US" altLang="en-US" sz="2600" dirty="0"/>
              <a:t>50% of business meals/entertainment</a:t>
            </a:r>
          </a:p>
          <a:p>
            <a:r>
              <a:rPr lang="en-US" altLang="en-US" sz="2600" dirty="0"/>
              <a:t>Professional fees</a:t>
            </a:r>
          </a:p>
        </p:txBody>
      </p:sp>
      <p:sp>
        <p:nvSpPr>
          <p:cNvPr id="6" name="TextBox 5" descr="NJ Pub Ref"/>
          <p:cNvSpPr txBox="1"/>
          <p:nvPr/>
        </p:nvSpPr>
        <p:spPr>
          <a:xfrm>
            <a:off x="6583149" y="58579"/>
            <a:ext cx="2185984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/>
              <a:t>Pub 4491 Pages D-11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74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dirty="0"/>
              <a:t>Entering Business Income in TaxSlayer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551008"/>
            <a:ext cx="8094562" cy="5002192"/>
          </a:xfrm>
        </p:spPr>
        <p:txBody>
          <a:bodyPr/>
          <a:lstStyle/>
          <a:p>
            <a:r>
              <a:rPr lang="en-US" altLang="en-US" sz="2600" dirty="0"/>
              <a:t> </a:t>
            </a:r>
            <a:r>
              <a:rPr lang="en-US" altLang="en-US" sz="2800" dirty="0"/>
              <a:t>If taxpayer received a 1099-MISC form listing </a:t>
            </a:r>
            <a:r>
              <a:rPr lang="en-US" altLang="en-US" sz="2600" dirty="0"/>
              <a:t>Nonemployee Compensation in Box 7, enter in </a:t>
            </a:r>
            <a:r>
              <a:rPr lang="en-US" sz="2800" dirty="0">
                <a:solidFill>
                  <a:schemeClr val="accent4"/>
                </a:solidFill>
              </a:rPr>
              <a:t>Federal section \ Income \ Enter Myself \ Form 1099-MISC</a:t>
            </a:r>
          </a:p>
          <a:p>
            <a:pPr lvl="1"/>
            <a:r>
              <a:rPr lang="en-US" altLang="en-US" sz="2300" dirty="0">
                <a:solidFill>
                  <a:schemeClr val="accent4"/>
                </a:solidFill>
              </a:rPr>
              <a:t> After 1099-MISC is entered, TaxSlayer asks if you would like to add the income to a Schedule C for Business Income</a:t>
            </a:r>
          </a:p>
          <a:p>
            <a:r>
              <a:rPr lang="en-US" altLang="en-US" sz="2600" dirty="0">
                <a:solidFill>
                  <a:schemeClr val="accent4"/>
                </a:solidFill>
              </a:rPr>
              <a:t> </a:t>
            </a:r>
            <a:r>
              <a:rPr lang="en-US" altLang="en-US" sz="2800" dirty="0">
                <a:solidFill>
                  <a:schemeClr val="accent4"/>
                </a:solidFill>
              </a:rPr>
              <a:t>If taxpayer does not have a 1099-MISC form, enter business information directly on Schedule C in </a:t>
            </a:r>
            <a:r>
              <a:rPr lang="en-US" sz="2800" dirty="0">
                <a:solidFill>
                  <a:schemeClr val="accent4"/>
                </a:solidFill>
              </a:rPr>
              <a:t>Federal section \ Income \ Enter Myself \ </a:t>
            </a:r>
            <a:r>
              <a:rPr lang="en-US" sz="2800" dirty="0"/>
              <a:t>Profit or Loss From A Business (Schedule C)</a:t>
            </a:r>
            <a:r>
              <a:rPr lang="en-US" altLang="en-US" sz="2800" dirty="0">
                <a:solidFill>
                  <a:schemeClr val="accent4"/>
                </a:solidFill>
              </a:rPr>
              <a:t>   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6" name="TextBox 5" descr="NJ Pub Ref"/>
          <p:cNvSpPr txBox="1"/>
          <p:nvPr/>
        </p:nvSpPr>
        <p:spPr>
          <a:xfrm>
            <a:off x="6583149" y="58579"/>
            <a:ext cx="2185984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/>
              <a:t>Pub 4491 Pages D-11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93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6742" t="14935" r="10646"/>
          <a:stretch>
            <a:fillRect/>
          </a:stretch>
        </p:blipFill>
        <p:spPr bwMode="auto">
          <a:xfrm>
            <a:off x="605641" y="1543793"/>
            <a:ext cx="8146473" cy="48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itle 1"/>
          <p:cNvSpPr>
            <a:spLocks noGrp="1"/>
          </p:cNvSpPr>
          <p:nvPr>
            <p:ph type="title"/>
          </p:nvPr>
        </p:nvSpPr>
        <p:spPr>
          <a:xfrm>
            <a:off x="598026" y="2700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 - 1099-MISC for Business Income</a:t>
            </a:r>
            <a:br>
              <a:rPr lang="en-US" altLang="en-US" dirty="0"/>
            </a:br>
            <a:r>
              <a:rPr lang="en-US" sz="2400" dirty="0">
                <a:solidFill>
                  <a:srgbClr val="0070C0"/>
                </a:solidFill>
              </a:rPr>
              <a:t>Federal section \ Income \ Enter Myself \ Form 1099-MISC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2286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15" name="Picture 14" descr="NJ TaxSlaye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17984" y="3797465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1498600" y="2400300"/>
            <a:ext cx="3467616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Nonemployee compensation; </a:t>
            </a:r>
          </a:p>
          <a:p>
            <a:r>
              <a:rPr lang="en-US" b="1" dirty="0"/>
              <a:t>TS transfers to Schedule C</a:t>
            </a:r>
          </a:p>
          <a:p>
            <a:r>
              <a:rPr lang="en-US" b="1" dirty="0"/>
              <a:t>income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848100" y="3327400"/>
            <a:ext cx="961406" cy="55583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00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69900"/>
            <a:ext cx="8077200" cy="9779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TS - Associate 1099-MISC with Schedule C for Business Income</a:t>
            </a:r>
          </a:p>
        </p:txBody>
      </p:sp>
      <p:sp>
        <p:nvSpPr>
          <p:cNvPr id="11" name="TextBox 10" descr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D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7086600" y="5715000"/>
            <a:ext cx="7620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0" y="1562100"/>
            <a:ext cx="8083550" cy="450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346200" y="2641600"/>
            <a:ext cx="3098800" cy="660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13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977900"/>
          </a:xfrm>
        </p:spPr>
        <p:txBody>
          <a:bodyPr>
            <a:noAutofit/>
          </a:bodyPr>
          <a:lstStyle/>
          <a:p>
            <a:r>
              <a:rPr lang="en-US" altLang="en-US" sz="3000" dirty="0"/>
              <a:t>TS – Schedule C Sub-Menu</a:t>
            </a:r>
            <a:br>
              <a:rPr lang="en-US" altLang="en-US" sz="3000" dirty="0"/>
            </a:br>
            <a:r>
              <a:rPr lang="en-US" sz="2200" dirty="0">
                <a:solidFill>
                  <a:srgbClr val="0070C0"/>
                </a:solidFill>
              </a:rPr>
              <a:t>Federal section \ Income \ Enter Myself \ Profit or Loss from a Business (Schedule C)</a:t>
            </a:r>
            <a:endParaRPr lang="en-US" altLang="en-US" sz="2200" dirty="0"/>
          </a:p>
        </p:txBody>
      </p:sp>
      <p:sp>
        <p:nvSpPr>
          <p:cNvPr id="11" name="TextBox 10" descr="NJ Pub Ref"/>
          <p:cNvSpPr txBox="1"/>
          <p:nvPr/>
        </p:nvSpPr>
        <p:spPr>
          <a:xfrm>
            <a:off x="7118553" y="58579"/>
            <a:ext cx="165058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/>
              <a:t>Pub 4012 Tab 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12-12-2016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TAX TY2015 v1.0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NJ TaxSlaye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77005"/>
            <a:ext cx="612648" cy="1633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0454" t="17708" r="7467"/>
          <a:stretch>
            <a:fillRect/>
          </a:stretch>
        </p:blipFill>
        <p:spPr bwMode="auto">
          <a:xfrm>
            <a:off x="685800" y="15240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24200" y="1600200"/>
            <a:ext cx="389080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Complete sections as appropriate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5029200"/>
            <a:ext cx="162095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Out of Scope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 flipV="1">
            <a:off x="2514600" y="3733800"/>
            <a:ext cx="2590800" cy="1295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 flipV="1">
            <a:off x="1981200" y="5257800"/>
            <a:ext cx="3124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4343400" y="5410200"/>
            <a:ext cx="8382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709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1486</Words>
  <Application>Microsoft Office PowerPoint</Application>
  <PresentationFormat>On-screen Show (4:3)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Verdana</vt:lpstr>
      <vt:lpstr>Wingdings</vt:lpstr>
      <vt:lpstr>NJ Template 06</vt:lpstr>
      <vt:lpstr>Business Income Schedule C</vt:lpstr>
      <vt:lpstr>Business Income  Self Employed - Schedule C</vt:lpstr>
      <vt:lpstr>Definitions Related to Schedule C</vt:lpstr>
      <vt:lpstr>Requirements for Business Income to be In Scope</vt:lpstr>
      <vt:lpstr>Allowable Business Expenses</vt:lpstr>
      <vt:lpstr>Entering Business Income in TaxSlayer</vt:lpstr>
      <vt:lpstr>TS - 1099-MISC for Business Income Federal section \ Income \ Enter Myself \ Form 1099-MISC</vt:lpstr>
      <vt:lpstr>TS - Associate 1099-MISC with Schedule C for Business Income</vt:lpstr>
      <vt:lpstr>TS – Schedule C Sub-Menu Federal section \ Income \ Enter Myself \ Profit or Loss from a Business (Schedule C)</vt:lpstr>
      <vt:lpstr>TS – Basic Information About Your Business Federal section \ Income \ Enter Myself \ Profit or Loss From A Business (Schedule C) \ Basic Information about Business</vt:lpstr>
      <vt:lpstr>TS – Questions About The Operation of Your Business Federal section \ Income \ Enter Myself \ Form 1099-MISC \ Schedule C \ Questions about Operation of Business</vt:lpstr>
      <vt:lpstr>TS – Business Income Federal section \ Income \ Enter Myself \ Form 1099-MISC \ Schedule C \ Income</vt:lpstr>
      <vt:lpstr>TS – General Expenses Federal section \ Income \ Enter Myself \ Form 1099-MISC \ Schedule C \ General Expenses</vt:lpstr>
      <vt:lpstr>TS – Car and Truck Expenses Federal section \ Income \ Enter Myself \ Form 1099-MISC \ Schedule C \ Car and Truck Expenses</vt:lpstr>
      <vt:lpstr>TS – Other Expenses Federal section \ Income \ Enter Myself \ Form 1099-MISC \ Schedule C \ Other Expenses</vt:lpstr>
      <vt:lpstr>TS - Schedule C Page 1 - Net Profit</vt:lpstr>
      <vt:lpstr>TS - 1040 Line 12 – Business Income</vt:lpstr>
      <vt:lpstr>Self-Employment Taxes</vt:lpstr>
      <vt:lpstr>TS - 1040 Line 57 – Self-Employment Tax</vt:lpstr>
      <vt:lpstr>TS - 1040 Line 27 – Deductible Part of Self-Employment Tax</vt:lpstr>
      <vt:lpstr>Schedule C - TS Tips</vt:lpstr>
      <vt:lpstr>NJ Bus 1 &amp; NJ Bus 2 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2016-12-12T20:55:41Z</dcterms:modified>
</cp:coreProperties>
</file>